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286" r:id="rId5"/>
    <p:sldId id="306" r:id="rId6"/>
    <p:sldId id="308" r:id="rId7"/>
    <p:sldId id="288" r:id="rId8"/>
    <p:sldId id="298" r:id="rId9"/>
    <p:sldId id="258" r:id="rId10"/>
    <p:sldId id="261" r:id="rId11"/>
    <p:sldId id="309" r:id="rId12"/>
    <p:sldId id="310" r:id="rId13"/>
    <p:sldId id="311" r:id="rId14"/>
    <p:sldId id="312" r:id="rId15"/>
    <p:sldId id="297" r:id="rId16"/>
    <p:sldId id="302" r:id="rId17"/>
    <p:sldId id="304" r:id="rId18"/>
    <p:sldId id="276" r:id="rId19"/>
    <p:sldId id="296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CF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9" autoAdjust="0"/>
    <p:restoredTop sz="84547" autoAdjust="0"/>
  </p:normalViewPr>
  <p:slideViewPr>
    <p:cSldViewPr>
      <p:cViewPr>
        <p:scale>
          <a:sx n="76" d="100"/>
          <a:sy n="76" d="100"/>
        </p:scale>
        <p:origin x="1742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820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0224684-D3DC-4683-A6AB-182962F1290A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E77A9C6-03DF-4A67-B6CE-876A4136E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58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4FB3C-7DEE-41E1-AB59-4DFDD3729536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EC646-A699-4E45-B40A-99AE66784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5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E05085C-AF04-458D-9E15-572DC2F62DF4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7AEAACF-DEB3-44A7-835D-64FE089DB894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075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7AEAACF-DEB3-44A7-835D-64FE089DB894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Local Customers – Hudson Valley Rail Trail, City of Kingston, Village of New Paltz, SUNY New Paltz, City of Poughkeepsie, </a:t>
            </a:r>
            <a:r>
              <a:rPr lang="en-US" dirty="0" err="1"/>
              <a:t>Dutchess</a:t>
            </a:r>
            <a:r>
              <a:rPr lang="en-US" dirty="0"/>
              <a:t> County, Ulster County</a:t>
            </a:r>
          </a:p>
        </p:txBody>
      </p:sp>
    </p:spTree>
    <p:extLst>
      <p:ext uri="{BB962C8B-B14F-4D97-AF65-F5344CB8AC3E}">
        <p14:creationId xmlns:p14="http://schemas.microsoft.com/office/powerpoint/2010/main" val="3922225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F383C451-604F-455C-9636-9247BF590D51}" type="slidenum">
              <a:rPr lang="en-US"/>
              <a:pPr/>
              <a:t>4</a:t>
            </a:fld>
            <a:endParaRPr 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baseline="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81382f552742306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" name="Google Shape;75;g281382f552742306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Industry trend – Understand, manage and provide a convenient means to move about a Cities.</a:t>
            </a:r>
          </a:p>
        </p:txBody>
      </p:sp>
      <p:sp>
        <p:nvSpPr>
          <p:cNvPr id="76" name="Google Shape;76;g281382f552742306_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4230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cbde5ae288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1cbde5ae288_1_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1cbde5ae288_1_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9746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EC646-A699-4E45-B40A-99AE667840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5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pic>
        <p:nvPicPr>
          <p:cNvPr id="24" name="Picture 27" descr="ATI logo"/>
          <p:cNvPicPr>
            <a:picLocks noChangeAspect="1" noChangeArrowheads="1"/>
          </p:cNvPicPr>
          <p:nvPr/>
        </p:nvPicPr>
        <p:blipFill>
          <a:blip r:embed="rId2" cstate="print">
            <a:lum bright="30000" contrast="-30000"/>
          </a:blip>
          <a:srcRect/>
          <a:stretch>
            <a:fillRect/>
          </a:stretch>
        </p:blipFill>
        <p:spPr bwMode="auto">
          <a:xfrm>
            <a:off x="6172200" y="6096000"/>
            <a:ext cx="2971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8"/>
          <p:cNvPicPr>
            <a:picLocks noChangeAspect="1" noChangeArrowheads="1"/>
          </p:cNvPicPr>
          <p:nvPr/>
        </p:nvPicPr>
        <p:blipFill>
          <a:blip r:embed="rId3" cstate="print">
            <a:lum bright="46000" contrast="-40000"/>
          </a:blip>
          <a:srcRect/>
          <a:stretch>
            <a:fillRect/>
          </a:stretch>
        </p:blipFill>
        <p:spPr bwMode="auto">
          <a:xfrm>
            <a:off x="3705225" y="6096000"/>
            <a:ext cx="942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4" cstate="print">
            <a:lum bright="46000" contrast="-40000"/>
          </a:blip>
          <a:srcRect/>
          <a:stretch>
            <a:fillRect/>
          </a:stretch>
        </p:blipFill>
        <p:spPr bwMode="auto">
          <a:xfrm>
            <a:off x="1676400" y="6096000"/>
            <a:ext cx="205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0"/>
          <p:cNvPicPr>
            <a:picLocks noChangeAspect="1" noChangeArrowheads="1"/>
          </p:cNvPicPr>
          <p:nvPr/>
        </p:nvPicPr>
        <p:blipFill>
          <a:blip r:embed="rId5" cstate="print">
            <a:lum bright="46000" contrast="-40000"/>
          </a:blip>
          <a:srcRect/>
          <a:stretch>
            <a:fillRect/>
          </a:stretch>
        </p:blipFill>
        <p:spPr bwMode="auto">
          <a:xfrm>
            <a:off x="0" y="6096000"/>
            <a:ext cx="167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1"/>
          <p:cNvPicPr>
            <a:picLocks noChangeAspect="1" noChangeArrowheads="1"/>
          </p:cNvPicPr>
          <p:nvPr/>
        </p:nvPicPr>
        <p:blipFill>
          <a:blip r:embed="rId6" cstate="print">
            <a:lum bright="46000" contrast="-40000"/>
          </a:blip>
          <a:srcRect/>
          <a:stretch>
            <a:fillRect/>
          </a:stretch>
        </p:blipFill>
        <p:spPr bwMode="auto">
          <a:xfrm>
            <a:off x="4572000" y="6096000"/>
            <a:ext cx="1676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6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9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F601C23-EA0E-4684-AA08-95D04E1DAB7D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30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2F275ACA-C86A-4908-9F1E-53C12CCC99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01C23-EA0E-4684-AA08-95D04E1DAB7D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275ACA-C86A-4908-9F1E-53C12CCC99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01C23-EA0E-4684-AA08-95D04E1DAB7D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275ACA-C86A-4908-9F1E-53C12CCC99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3691" y="127649"/>
            <a:ext cx="7236619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6678378" y="6535774"/>
            <a:ext cx="12960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1115616" y="6535774"/>
            <a:ext cx="32940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4653195" y="6535773"/>
            <a:ext cx="16740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lvl1pPr marL="342900" lvl="0" indent="-1714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600" b="0" cap="none"/>
            </a:lvl1pPr>
            <a:lvl2pPr marL="685800" lvl="1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028700" lvl="2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∙"/>
              <a:defRPr/>
            </a:lvl3pPr>
            <a:lvl4pPr marL="1371600" lvl="3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&gt;"/>
              <a:defRPr/>
            </a:lvl4pPr>
            <a:lvl5pPr marL="1714500" lvl="4" indent="-25717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–"/>
              <a:defRPr/>
            </a:lvl5pPr>
            <a:lvl6pPr marL="2057400" lvl="5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/>
            </a:lvl6pPr>
            <a:lvl7pPr marL="2400300" lvl="6" indent="-17145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651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01C23-EA0E-4684-AA08-95D04E1DAB7D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275ACA-C86A-4908-9F1E-53C12CCC99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01C23-EA0E-4684-AA08-95D04E1DAB7D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275ACA-C86A-4908-9F1E-53C12CCC99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01C23-EA0E-4684-AA08-95D04E1DAB7D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275ACA-C86A-4908-9F1E-53C12CCC99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01C23-EA0E-4684-AA08-95D04E1DAB7D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275ACA-C86A-4908-9F1E-53C12CCC99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01C23-EA0E-4684-AA08-95D04E1DAB7D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275ACA-C86A-4908-9F1E-53C12CCC99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01C23-EA0E-4684-AA08-95D04E1DAB7D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275ACA-C86A-4908-9F1E-53C12CCC99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01C23-EA0E-4684-AA08-95D04E1DAB7D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275ACA-C86A-4908-9F1E-53C12CCC99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01C23-EA0E-4684-AA08-95D04E1DAB7D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275ACA-C86A-4908-9F1E-53C12CCC99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041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6042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60421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6042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60425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60426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60427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60428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</a:endParaRPr>
              </a:p>
            </p:txBody>
          </p:sp>
          <p:sp>
            <p:nvSpPr>
              <p:cNvPr id="60429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>
                  <a:latin typeface="+mn-lt"/>
                </a:endParaRPr>
              </a:p>
            </p:txBody>
          </p:sp>
        </p:grpSp>
        <p:sp>
          <p:nvSpPr>
            <p:cNvPr id="6043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60432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60433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60434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60435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60436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60437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6043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44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FF601C23-EA0E-4684-AA08-95D04E1DAB7D}" type="datetimeFigureOut">
              <a:rPr lang="en-US" smtClean="0"/>
              <a:pPr/>
              <a:t>8/16/2023</a:t>
            </a:fld>
            <a:endParaRPr lang="en-US" dirty="0"/>
          </a:p>
        </p:txBody>
      </p:sp>
      <p:sp>
        <p:nvSpPr>
          <p:cNvPr id="6044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044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2F275ACA-C86A-4908-9F1E-53C12CCC99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35" name="Picture 27" descr="ATI logo"/>
          <p:cNvPicPr>
            <a:picLocks noChangeAspect="1" noChangeArrowheads="1"/>
          </p:cNvPicPr>
          <p:nvPr/>
        </p:nvPicPr>
        <p:blipFill>
          <a:blip r:embed="rId14" cstate="print">
            <a:lum bright="30000" contrast="-30000"/>
          </a:blip>
          <a:srcRect/>
          <a:stretch>
            <a:fillRect/>
          </a:stretch>
        </p:blipFill>
        <p:spPr bwMode="auto">
          <a:xfrm>
            <a:off x="6172200" y="6019800"/>
            <a:ext cx="2971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28"/>
          <p:cNvPicPr>
            <a:picLocks noChangeAspect="1" noChangeArrowheads="1"/>
          </p:cNvPicPr>
          <p:nvPr/>
        </p:nvPicPr>
        <p:blipFill>
          <a:blip r:embed="rId15" cstate="print">
            <a:lum bright="46000" contrast="-40000"/>
          </a:blip>
          <a:srcRect/>
          <a:stretch>
            <a:fillRect/>
          </a:stretch>
        </p:blipFill>
        <p:spPr bwMode="auto">
          <a:xfrm>
            <a:off x="3705225" y="6019800"/>
            <a:ext cx="9429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29"/>
          <p:cNvPicPr>
            <a:picLocks noChangeAspect="1" noChangeArrowheads="1"/>
          </p:cNvPicPr>
          <p:nvPr/>
        </p:nvPicPr>
        <p:blipFill>
          <a:blip r:embed="rId16" cstate="print">
            <a:lum bright="46000" contrast="-40000"/>
          </a:blip>
          <a:srcRect/>
          <a:stretch>
            <a:fillRect/>
          </a:stretch>
        </p:blipFill>
        <p:spPr bwMode="auto">
          <a:xfrm>
            <a:off x="1676400" y="6019800"/>
            <a:ext cx="2057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30"/>
          <p:cNvPicPr>
            <a:picLocks noChangeAspect="1" noChangeArrowheads="1"/>
          </p:cNvPicPr>
          <p:nvPr/>
        </p:nvPicPr>
        <p:blipFill>
          <a:blip r:embed="rId17" cstate="print">
            <a:lum bright="46000" contrast="-40000"/>
          </a:blip>
          <a:srcRect/>
          <a:stretch>
            <a:fillRect/>
          </a:stretch>
        </p:blipFill>
        <p:spPr bwMode="auto">
          <a:xfrm>
            <a:off x="0" y="6019800"/>
            <a:ext cx="1676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31"/>
          <p:cNvPicPr>
            <a:picLocks noChangeAspect="1" noChangeArrowheads="1"/>
          </p:cNvPicPr>
          <p:nvPr/>
        </p:nvPicPr>
        <p:blipFill>
          <a:blip r:embed="rId18" cstate="print">
            <a:lum bright="46000" contrast="-40000"/>
          </a:blip>
          <a:srcRect/>
          <a:stretch>
            <a:fillRect/>
          </a:stretch>
        </p:blipFill>
        <p:spPr bwMode="auto">
          <a:xfrm>
            <a:off x="4572000" y="6019800"/>
            <a:ext cx="1676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jp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ATI_booth graphic_DRAFT low 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400" y="0"/>
            <a:ext cx="11506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380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8CCE4-9402-4F18-BC72-D41328E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495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Parking Rate(s) </a:t>
            </a:r>
          </a:p>
          <a:p>
            <a:pPr lvl="1"/>
            <a:r>
              <a:rPr lang="en-US" dirty="0"/>
              <a:t>Flat Fee </a:t>
            </a:r>
          </a:p>
          <a:p>
            <a:pPr lvl="1"/>
            <a:r>
              <a:rPr lang="en-US" dirty="0"/>
              <a:t>Stepped </a:t>
            </a:r>
          </a:p>
          <a:p>
            <a:pPr lvl="1"/>
            <a:r>
              <a:rPr lang="en-US" dirty="0"/>
              <a:t>Variable </a:t>
            </a:r>
          </a:p>
          <a:p>
            <a:pPr lvl="1"/>
            <a:r>
              <a:rPr lang="en-US" dirty="0"/>
              <a:t>Forced Rotation </a:t>
            </a:r>
          </a:p>
          <a:p>
            <a:pPr lvl="1"/>
            <a:r>
              <a:rPr lang="en-US" dirty="0"/>
              <a:t>Extended Stay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8B408FA-95C5-4F61-84CD-3E946FB4C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r">
              <a:defRPr/>
            </a:pPr>
            <a:r>
              <a:rPr lang="en-US" sz="3600" kern="0" dirty="0">
                <a:solidFill>
                  <a:schemeClr val="tx1"/>
                </a:solidFill>
              </a:rPr>
              <a:t>Workshop</a:t>
            </a:r>
          </a:p>
        </p:txBody>
      </p:sp>
    </p:spTree>
    <p:extLst>
      <p:ext uri="{BB962C8B-B14F-4D97-AF65-F5344CB8AC3E}">
        <p14:creationId xmlns:p14="http://schemas.microsoft.com/office/powerpoint/2010/main" val="1766584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8CCE4-9402-4F18-BC72-D41328E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495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Enforcement </a:t>
            </a:r>
          </a:p>
          <a:p>
            <a:pPr lvl="1"/>
            <a:r>
              <a:rPr lang="en-US" dirty="0"/>
              <a:t>Visual Inspection</a:t>
            </a:r>
          </a:p>
          <a:p>
            <a:pPr lvl="1"/>
            <a:r>
              <a:rPr lang="en-US" dirty="0"/>
              <a:t>Handheld Device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Party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8B408FA-95C5-4F61-84CD-3E946FB4C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r">
              <a:defRPr/>
            </a:pPr>
            <a:r>
              <a:rPr lang="en-US" sz="3600" kern="0" dirty="0">
                <a:solidFill>
                  <a:schemeClr val="tx1"/>
                </a:solidFill>
              </a:rPr>
              <a:t>Workshop</a:t>
            </a:r>
          </a:p>
        </p:txBody>
      </p:sp>
    </p:spTree>
    <p:extLst>
      <p:ext uri="{BB962C8B-B14F-4D97-AF65-F5344CB8AC3E}">
        <p14:creationId xmlns:p14="http://schemas.microsoft.com/office/powerpoint/2010/main" val="3236867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9610BE-916D-4DDA-9ED0-7C5CBB0C8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/>
          <a:lstStyle/>
          <a:p>
            <a:r>
              <a:rPr lang="en-US" dirty="0"/>
              <a:t>Further Questions…?</a:t>
            </a:r>
          </a:p>
        </p:txBody>
      </p:sp>
    </p:spTree>
    <p:extLst>
      <p:ext uri="{BB962C8B-B14F-4D97-AF65-F5344CB8AC3E}">
        <p14:creationId xmlns:p14="http://schemas.microsoft.com/office/powerpoint/2010/main" val="2096951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CA358A-01DA-43CC-A8A6-999AD06C3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73050"/>
            <a:ext cx="4648200" cy="717550"/>
          </a:xfrm>
        </p:spPr>
        <p:txBody>
          <a:bodyPr/>
          <a:lstStyle/>
          <a:p>
            <a:r>
              <a:rPr lang="en-US" sz="4000" dirty="0"/>
              <a:t>Citation Payments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26801F-E3DA-4EB4-9A08-7F788AA56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7074" y="990600"/>
            <a:ext cx="4343400" cy="493361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Pay Citations at the pay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Direct integration with Citation Management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Search by Plate or Citation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Payments made in real-time</a:t>
            </a:r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A9DBAA-C969-4223-83B2-1BA2455E8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5376" y="152400"/>
            <a:ext cx="3511550" cy="1981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F10AB3-59AB-47A0-8784-22BE521F9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376" y="2362200"/>
            <a:ext cx="3511550" cy="1713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E70E5-D196-44D3-936B-C5C4A2F1A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5376" y="4191000"/>
            <a:ext cx="3511549" cy="173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45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D97E7-364B-4839-AF27-2DAED5F30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50"/>
          </a:xfrm>
        </p:spPr>
        <p:txBody>
          <a:bodyPr/>
          <a:lstStyle/>
          <a:p>
            <a:r>
              <a:rPr lang="en-US" sz="4000" dirty="0"/>
              <a:t>E-Permits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6756BF-5DE9-4BC3-A155-5BF04F0C3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581400" cy="46910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Eliminate consumables such as hang-tags and stickers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Flexible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Integrates with citation issuance/LPR (license plate recognition)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326FAC-BDD8-49EB-B398-4D24DE1CAC0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447505"/>
            <a:ext cx="45783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6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Key Customers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356" y="3061002"/>
            <a:ext cx="2470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122" y="555630"/>
            <a:ext cx="2082182" cy="208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Content Placeholder 2"/>
          <p:cNvSpPr txBox="1">
            <a:spLocks/>
          </p:cNvSpPr>
          <p:nvPr/>
        </p:nvSpPr>
        <p:spPr bwMode="auto">
          <a:xfrm>
            <a:off x="6248400" y="1447800"/>
            <a:ext cx="2895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endParaRPr lang="en-US" sz="2400" kern="0" dirty="0">
              <a:latin typeface="+mn-lt"/>
            </a:endParaRPr>
          </a:p>
        </p:txBody>
      </p:sp>
      <p:pic>
        <p:nvPicPr>
          <p:cNvPr id="16402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1356" y="5160261"/>
            <a:ext cx="2667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C2F814-4A9E-4165-BE16-7F3ED28657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317" y="1363323"/>
            <a:ext cx="3837683" cy="638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42BA17-2EBF-4FF2-88FF-7283E760E9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042" y="3598615"/>
            <a:ext cx="2199821" cy="21998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C8B9BC-7531-489F-B193-D5F9A03ED0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537" y="1159439"/>
            <a:ext cx="2093296" cy="2186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66D80D-6621-4DEF-B10C-E092D7836E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9" y="4078733"/>
            <a:ext cx="2933874" cy="6272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09C4F0-F80B-4BB5-ABC4-CEDA30F263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085975"/>
            <a:ext cx="2895600" cy="1259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56A64A-78E6-4300-8930-5996F0E1A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609016"/>
            <a:ext cx="3254881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3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7A5DD-76F8-4027-ADEF-CF7E0A5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8600"/>
            <a:ext cx="7239000" cy="1066800"/>
          </a:xfrm>
        </p:spPr>
        <p:txBody>
          <a:bodyPr/>
          <a:lstStyle/>
          <a:p>
            <a:r>
              <a:rPr lang="en-US" dirty="0"/>
              <a:t>Other key ATI Customers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83798177-A1F6-4F04-9109-B3C5F11F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752" y="3502025"/>
            <a:ext cx="2672723" cy="86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29DA4AEC-C01B-4072-BF0D-FCF6829D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31" y="2546819"/>
            <a:ext cx="3394557" cy="68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8918DD-D339-4844-BAC8-FB4C064A5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382" y="1164249"/>
            <a:ext cx="2290864" cy="1819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4D6512-5F37-4A85-B16A-CABB386275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963" y="4488289"/>
            <a:ext cx="3196459" cy="11365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533CC4-7671-4D69-92FA-0E903E1DA2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5" y="4800600"/>
            <a:ext cx="3000375" cy="971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5F909D-B188-417C-B8CD-7235EDA9E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22" y="4314577"/>
            <a:ext cx="1699556" cy="16666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F57BCA-19DF-4028-B898-5AA5434868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406" y="3127465"/>
            <a:ext cx="4618466" cy="1136519"/>
          </a:xfrm>
          <a:prstGeom prst="rect">
            <a:avLst/>
          </a:prstGeom>
        </p:spPr>
      </p:pic>
      <p:pic>
        <p:nvPicPr>
          <p:cNvPr id="27" name="Picture 17">
            <a:extLst>
              <a:ext uri="{FF2B5EF4-FFF2-40B4-BE49-F238E27FC236}">
                <a16:creationId xmlns:a16="http://schemas.microsoft.com/office/drawing/2014/main" id="{866EE46F-C4ED-40E1-B20B-48C84AFBC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67087" y="1677675"/>
            <a:ext cx="2495550" cy="657225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954D2E-46D8-4885-A755-C2C71AAE6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753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en-US" sz="3600" dirty="0">
                <a:solidFill>
                  <a:schemeClr val="tx1"/>
                </a:solidFill>
              </a:rPr>
              <a:t>Access Technology Integration, Inc.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458200" cy="4343400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Access Technology Integration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Flowbird</a:t>
            </a:r>
            <a:r>
              <a:rPr lang="en-US" sz="2400" dirty="0"/>
              <a:t> 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Workshop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735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en-US" sz="3600" dirty="0">
                <a:solidFill>
                  <a:schemeClr val="tx1"/>
                </a:solidFill>
              </a:rPr>
              <a:t>Access Technology Integration, Inc.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4038600" cy="43434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Regional leader of </a:t>
            </a:r>
            <a:r>
              <a:rPr lang="en-US" sz="2400" dirty="0"/>
              <a:t>solutions for…..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Parking Revenue Systems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Building Access Controls 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CCTV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6C2D73-D6B2-4D46-A44E-DB139B9FA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143000"/>
            <a:ext cx="479826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53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4" y="24384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Systems Integrator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5260" y="1281219"/>
            <a:ext cx="3724276" cy="4953000"/>
          </a:xfrm>
        </p:spPr>
        <p:txBody>
          <a:bodyPr/>
          <a:lstStyle/>
          <a:p>
            <a:r>
              <a:rPr lang="en-US" dirty="0"/>
              <a:t>Manufacturers </a:t>
            </a:r>
          </a:p>
          <a:p>
            <a:pPr lvl="1"/>
            <a:r>
              <a:rPr lang="en-US" dirty="0"/>
              <a:t>Flowbird</a:t>
            </a:r>
          </a:p>
          <a:p>
            <a:pPr lvl="1"/>
            <a:r>
              <a:rPr lang="en-US" dirty="0"/>
              <a:t>Flowbird APP</a:t>
            </a:r>
          </a:p>
          <a:p>
            <a:pPr lvl="1"/>
            <a:r>
              <a:rPr lang="en-US" dirty="0" err="1"/>
              <a:t>Amamo</a:t>
            </a:r>
            <a:r>
              <a:rPr lang="en-US" dirty="0"/>
              <a:t> McGann</a:t>
            </a:r>
          </a:p>
          <a:p>
            <a:pPr lvl="1"/>
            <a:r>
              <a:rPr lang="en-US" dirty="0" err="1"/>
              <a:t>LiftMaster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Transcore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Magnetics</a:t>
            </a:r>
          </a:p>
          <a:p>
            <a:pPr lvl="1"/>
            <a:r>
              <a:rPr lang="en-US" dirty="0"/>
              <a:t>HID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981" y="3545613"/>
            <a:ext cx="406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6" y="5038725"/>
            <a:ext cx="16002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49" y="4239065"/>
            <a:ext cx="117157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305" y="5106224"/>
            <a:ext cx="178117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9F4710-D025-4B4F-B937-5ED2633C1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11" y="4295775"/>
            <a:ext cx="3143250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7A44CD-E835-4B6D-B87B-8148610E31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76" y="1286535"/>
            <a:ext cx="2667000" cy="1609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F5F2AB-9FFE-4DDD-B227-43AD2B158E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162" y="1567704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1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AF1F-E432-40AD-8405-073622715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Flowbird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2A305-29F4-486E-B7BB-7FDDB9E49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91000"/>
          </a:xfrm>
        </p:spPr>
        <p:txBody>
          <a:bodyPr/>
          <a:lstStyle/>
          <a:p>
            <a:r>
              <a:rPr lang="en-US" dirty="0"/>
              <a:t>5,000 customers </a:t>
            </a:r>
          </a:p>
          <a:p>
            <a:r>
              <a:rPr lang="en-US" dirty="0"/>
              <a:t>75+ Countries</a:t>
            </a:r>
          </a:p>
          <a:p>
            <a:r>
              <a:rPr lang="en-US" dirty="0"/>
              <a:t>320 million in annual revenues</a:t>
            </a:r>
          </a:p>
          <a:p>
            <a:r>
              <a:rPr lang="en-US" dirty="0"/>
              <a:t>100 million weekly users</a:t>
            </a:r>
          </a:p>
          <a:p>
            <a:r>
              <a:rPr lang="en-US" dirty="0"/>
              <a:t>320,000 pay stations deployed</a:t>
            </a:r>
          </a:p>
          <a:p>
            <a:r>
              <a:rPr lang="en-US" dirty="0"/>
              <a:t>900 mobile app deployments</a:t>
            </a:r>
          </a:p>
        </p:txBody>
      </p:sp>
    </p:spTree>
    <p:extLst>
      <p:ext uri="{BB962C8B-B14F-4D97-AF65-F5344CB8AC3E}">
        <p14:creationId xmlns:p14="http://schemas.microsoft.com/office/powerpoint/2010/main" val="3969351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3600" y="1708225"/>
            <a:ext cx="2850031" cy="175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1255" y="71988"/>
            <a:ext cx="1258492" cy="69096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9"/>
          <p:cNvSpPr txBox="1"/>
          <p:nvPr/>
        </p:nvSpPr>
        <p:spPr>
          <a:xfrm>
            <a:off x="304800" y="313529"/>
            <a:ext cx="7618050" cy="484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just"/>
            <a:r>
              <a:rPr lang="en-US" sz="3000" b="1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FLOWBIRD  MOBILITY SOLUTIONS</a:t>
            </a:r>
            <a:endParaRPr sz="30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" name="Google Shape;82;p9"/>
          <p:cNvPicPr preferRelativeResize="0"/>
          <p:nvPr/>
        </p:nvPicPr>
        <p:blipFill rotWithShape="1">
          <a:blip r:embed="rId5">
            <a:alphaModFix/>
          </a:blip>
          <a:srcRect r="8892" b="4003"/>
          <a:stretch/>
        </p:blipFill>
        <p:spPr>
          <a:xfrm>
            <a:off x="3352800" y="3619499"/>
            <a:ext cx="2578608" cy="163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" y="1714501"/>
            <a:ext cx="2911710" cy="1889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57006" y="1714499"/>
            <a:ext cx="2580621" cy="1898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96391" y="2282183"/>
            <a:ext cx="274321" cy="79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9"/>
          <p:cNvPicPr preferRelativeResize="0"/>
          <p:nvPr/>
        </p:nvPicPr>
        <p:blipFill rotWithShape="1">
          <a:blip r:embed="rId9">
            <a:alphaModFix/>
          </a:blip>
          <a:srcRect l="14059"/>
          <a:stretch/>
        </p:blipFill>
        <p:spPr>
          <a:xfrm>
            <a:off x="457200" y="3619499"/>
            <a:ext cx="2895600" cy="163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9"/>
          <p:cNvPicPr preferRelativeResize="0"/>
          <p:nvPr/>
        </p:nvPicPr>
        <p:blipFill rotWithShape="1">
          <a:blip r:embed="rId10">
            <a:alphaModFix/>
          </a:blip>
          <a:srcRect r="8003"/>
          <a:stretch/>
        </p:blipFill>
        <p:spPr>
          <a:xfrm>
            <a:off x="5943600" y="3467099"/>
            <a:ext cx="2873454" cy="17907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9"/>
          <p:cNvSpPr/>
          <p:nvPr/>
        </p:nvSpPr>
        <p:spPr>
          <a:xfrm>
            <a:off x="443495" y="4823550"/>
            <a:ext cx="8305792" cy="434250"/>
          </a:xfrm>
          <a:prstGeom prst="rect">
            <a:avLst/>
          </a:prstGeom>
          <a:solidFill>
            <a:srgbClr val="2E75B5">
              <a:alpha val="60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9"/>
          <p:cNvSpPr txBox="1"/>
          <p:nvPr/>
        </p:nvSpPr>
        <p:spPr>
          <a:xfrm>
            <a:off x="790302" y="4835382"/>
            <a:ext cx="769365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OFF-STREET                     E-PERMITS                OPEN PAYMENTS</a:t>
            </a:r>
            <a:endParaRPr sz="1350" dirty="0"/>
          </a:p>
        </p:txBody>
      </p:sp>
      <p:sp>
        <p:nvSpPr>
          <p:cNvPr id="90" name="Google Shape;90;p9"/>
          <p:cNvSpPr/>
          <p:nvPr/>
        </p:nvSpPr>
        <p:spPr>
          <a:xfrm>
            <a:off x="457199" y="3147150"/>
            <a:ext cx="8305792" cy="434250"/>
          </a:xfrm>
          <a:prstGeom prst="rect">
            <a:avLst/>
          </a:prstGeom>
          <a:solidFill>
            <a:srgbClr val="2E75B5">
              <a:alpha val="6000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9"/>
          <p:cNvSpPr txBox="1"/>
          <p:nvPr/>
        </p:nvSpPr>
        <p:spPr>
          <a:xfrm>
            <a:off x="790302" y="3158982"/>
            <a:ext cx="7694325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KIOSKS/METERS                MOBILE PAY              FARE COLLECTION</a:t>
            </a:r>
            <a:endParaRPr sz="13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2"/>
          <p:cNvSpPr txBox="1"/>
          <p:nvPr/>
        </p:nvSpPr>
        <p:spPr>
          <a:xfrm>
            <a:off x="478762" y="402949"/>
            <a:ext cx="7236675" cy="45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just"/>
            <a:r>
              <a:rPr lang="en-US" sz="2700" b="1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PAY STATION KEY FEATURES</a:t>
            </a:r>
            <a:endParaRPr sz="27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11810" y="304800"/>
            <a:ext cx="1082555" cy="6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2"/>
          <p:cNvSpPr/>
          <p:nvPr/>
        </p:nvSpPr>
        <p:spPr>
          <a:xfrm>
            <a:off x="2013933" y="1489223"/>
            <a:ext cx="5200650" cy="3297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14313" indent="-214313">
              <a:buClr>
                <a:schemeClr val="accent2"/>
              </a:buClr>
              <a:buSzPts val="1800"/>
              <a:buFont typeface="Noto Sans Symbols"/>
              <a:buChar char="◗"/>
            </a:pPr>
            <a:r>
              <a:rPr lang="en-US" sz="1400" dirty="0">
                <a:solidFill>
                  <a:srgbClr val="0669B2"/>
                </a:solidFill>
                <a:latin typeface="Arial"/>
                <a:ea typeface="Arial"/>
                <a:cs typeface="Arial"/>
                <a:sym typeface="Arial"/>
              </a:rPr>
              <a:t>High efficiency </a:t>
            </a:r>
            <a:r>
              <a:rPr lang="en-US" sz="14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solar</a:t>
            </a:r>
            <a:r>
              <a:rPr lang="en-US" sz="1400" b="1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charging system</a:t>
            </a:r>
            <a:endParaRPr sz="1400" dirty="0"/>
          </a:p>
          <a:p>
            <a:pPr marL="214313" indent="-214313">
              <a:spcBef>
                <a:spcPts val="900"/>
              </a:spcBef>
              <a:buClr>
                <a:schemeClr val="accent2"/>
              </a:buClr>
              <a:buSzPts val="1800"/>
              <a:buFont typeface="Noto Sans Symbols"/>
              <a:buChar char="◗"/>
            </a:pPr>
            <a:r>
              <a:rPr lang="en-US" sz="14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4G LTE </a:t>
            </a:r>
            <a:r>
              <a:rPr lang="en-US" sz="1400" b="1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wireless communications</a:t>
            </a:r>
            <a:endParaRPr sz="1400" dirty="0"/>
          </a:p>
          <a:p>
            <a:pPr marL="214313" indent="-214313">
              <a:spcBef>
                <a:spcPts val="900"/>
              </a:spcBef>
              <a:buClr>
                <a:schemeClr val="accent2"/>
              </a:buClr>
              <a:buSzPts val="1800"/>
              <a:buFont typeface="Noto Sans Symbols"/>
              <a:buChar char="◗"/>
            </a:pPr>
            <a:r>
              <a:rPr lang="en-US" sz="1400" b="1" dirty="0">
                <a:solidFill>
                  <a:srgbClr val="0669B2"/>
                </a:solidFill>
                <a:latin typeface="Arial"/>
                <a:ea typeface="Arial"/>
                <a:cs typeface="Arial"/>
                <a:sym typeface="Arial"/>
              </a:rPr>
              <a:t>Flexible user interface </a:t>
            </a:r>
            <a:r>
              <a:rPr lang="en-US" sz="1400" dirty="0">
                <a:solidFill>
                  <a:srgbClr val="0669B2"/>
                </a:solidFill>
                <a:latin typeface="Arial"/>
                <a:ea typeface="Arial"/>
                <a:cs typeface="Arial"/>
                <a:sym typeface="Arial"/>
              </a:rPr>
              <a:t>for various parking modes – </a:t>
            </a:r>
            <a:r>
              <a:rPr lang="en-US" sz="1400" b="1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Pay by Plate, Pay by Space, Pay &amp; Display</a:t>
            </a:r>
            <a:endParaRPr sz="1400" dirty="0"/>
          </a:p>
          <a:p>
            <a:pPr marL="214313" indent="-214313">
              <a:spcBef>
                <a:spcPts val="900"/>
              </a:spcBef>
              <a:buClr>
                <a:schemeClr val="accent2"/>
              </a:buClr>
              <a:buSzPts val="1800"/>
              <a:buFont typeface="Noto Sans Symbols"/>
              <a:buChar char="◗"/>
            </a:pPr>
            <a:r>
              <a:rPr lang="en-US" sz="1400" b="1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9.7” Touch Screen Display</a:t>
            </a:r>
            <a:endParaRPr sz="1400" dirty="0"/>
          </a:p>
          <a:p>
            <a:pPr marL="214313" indent="-214313">
              <a:spcBef>
                <a:spcPts val="900"/>
              </a:spcBef>
              <a:buClr>
                <a:schemeClr val="accent2"/>
              </a:buClr>
              <a:buSzPts val="1800"/>
              <a:buFont typeface="Noto Sans Symbols"/>
              <a:buChar char="◗"/>
            </a:pPr>
            <a:r>
              <a:rPr lang="en-US" sz="14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Multiple payment options </a:t>
            </a:r>
            <a:r>
              <a:rPr lang="en-US" sz="1400" dirty="0">
                <a:solidFill>
                  <a:srgbClr val="0669B2"/>
                </a:solidFill>
                <a:latin typeface="Arial"/>
                <a:ea typeface="Arial"/>
                <a:cs typeface="Arial"/>
                <a:sym typeface="Arial"/>
              </a:rPr>
              <a:t>including </a:t>
            </a:r>
            <a:r>
              <a:rPr lang="en-US" sz="1400" b="1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Coins</a:t>
            </a:r>
            <a:r>
              <a:rPr lang="en-US" sz="1400" dirty="0">
                <a:solidFill>
                  <a:srgbClr val="0669B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Bills</a:t>
            </a:r>
            <a:r>
              <a:rPr lang="en-US" sz="1400" dirty="0">
                <a:solidFill>
                  <a:srgbClr val="0669B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Credit/Debit, Contactless/NFC, Extend by Text</a:t>
            </a:r>
            <a:endParaRPr sz="1400" b="1" dirty="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indent="-214313">
              <a:spcBef>
                <a:spcPts val="900"/>
              </a:spcBef>
              <a:buClr>
                <a:schemeClr val="accent2"/>
              </a:buClr>
              <a:buSzPts val="1800"/>
              <a:buFont typeface="Noto Sans Symbols"/>
              <a:buChar char="◗"/>
            </a:pPr>
            <a:r>
              <a:rPr lang="en-US" sz="14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Stainless Steel, all weather design</a:t>
            </a:r>
            <a:endParaRPr sz="1400" dirty="0"/>
          </a:p>
          <a:p>
            <a:pPr marL="214313" indent="-214313">
              <a:spcBef>
                <a:spcPts val="900"/>
              </a:spcBef>
              <a:buClr>
                <a:schemeClr val="accent2"/>
              </a:buClr>
              <a:buSzPts val="1800"/>
              <a:buFont typeface="Noto Sans Symbols"/>
              <a:buChar char="◗"/>
            </a:pPr>
            <a:r>
              <a:rPr lang="en-US" sz="14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Separately keyed </a:t>
            </a:r>
            <a:r>
              <a:rPr lang="en-US" sz="1400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maintenance and collection compartments</a:t>
            </a:r>
            <a:endParaRPr sz="1400" dirty="0"/>
          </a:p>
          <a:p>
            <a:pPr marL="214313" indent="-214313">
              <a:spcBef>
                <a:spcPts val="900"/>
              </a:spcBef>
              <a:buClr>
                <a:schemeClr val="accent2"/>
              </a:buClr>
              <a:buSzPts val="1800"/>
              <a:buFont typeface="Noto Sans Symbols"/>
              <a:buChar char="◗"/>
            </a:pPr>
            <a:r>
              <a:rPr lang="en-US" sz="1400" b="1" dirty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Double security vault access </a:t>
            </a:r>
            <a:r>
              <a:rPr lang="en-US" sz="1400" dirty="0">
                <a:solidFill>
                  <a:srgbClr val="0669B2"/>
                </a:solidFill>
                <a:latin typeface="Arial"/>
                <a:ea typeface="Arial"/>
                <a:cs typeface="Arial"/>
                <a:sym typeface="Arial"/>
              </a:rPr>
              <a:t>and optional </a:t>
            </a:r>
            <a:r>
              <a:rPr lang="en-US" sz="1400" b="1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Electronic locks`</a:t>
            </a:r>
            <a:endParaRPr sz="1400" dirty="0"/>
          </a:p>
        </p:txBody>
      </p:sp>
      <p:pic>
        <p:nvPicPr>
          <p:cNvPr id="188" name="Google Shape;18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4919" y="5396302"/>
            <a:ext cx="716393" cy="402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03611" y="5363869"/>
            <a:ext cx="2354167" cy="503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2650" y="1428689"/>
            <a:ext cx="1683301" cy="4362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92807" y="1676400"/>
            <a:ext cx="1580738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8CCE4-9402-4F18-BC72-D41328E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495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Reasons for Paid Parking</a:t>
            </a:r>
          </a:p>
          <a:p>
            <a:pPr lvl="1"/>
            <a:r>
              <a:rPr lang="en-US" dirty="0"/>
              <a:t>Fiduciary </a:t>
            </a:r>
            <a:r>
              <a:rPr lang="en-US" dirty="0" err="1"/>
              <a:t>Responsibilty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Revenue Source</a:t>
            </a:r>
          </a:p>
          <a:p>
            <a:pPr lvl="2"/>
            <a:r>
              <a:rPr lang="en-US" dirty="0"/>
              <a:t>Offset expenses</a:t>
            </a:r>
          </a:p>
          <a:p>
            <a:pPr lvl="2"/>
            <a:r>
              <a:rPr lang="en-US" dirty="0"/>
              <a:t>Operational Efficiencies </a:t>
            </a:r>
          </a:p>
          <a:p>
            <a:pPr lvl="1"/>
            <a:r>
              <a:rPr lang="en-US" dirty="0"/>
              <a:t>Community &amp; Merchants</a:t>
            </a:r>
          </a:p>
          <a:p>
            <a:pPr lvl="2"/>
            <a:r>
              <a:rPr lang="en-US" dirty="0"/>
              <a:t>Limited Parking </a:t>
            </a:r>
          </a:p>
          <a:p>
            <a:pPr lvl="2"/>
            <a:r>
              <a:rPr lang="en-US" dirty="0"/>
              <a:t>Access to Parks &amp; Pt. of Interest</a:t>
            </a:r>
          </a:p>
          <a:p>
            <a:pPr lvl="2"/>
            <a:r>
              <a:rPr lang="en-US" dirty="0"/>
              <a:t>Convenience to Store Fronts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8B408FA-95C5-4F61-84CD-3E946FB4C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r">
              <a:defRPr/>
            </a:pPr>
            <a:r>
              <a:rPr lang="en-US" sz="3600" kern="0" dirty="0">
                <a:solidFill>
                  <a:schemeClr val="tx1"/>
                </a:solidFill>
              </a:rPr>
              <a:t>Workshop</a:t>
            </a:r>
          </a:p>
        </p:txBody>
      </p:sp>
    </p:spTree>
    <p:extLst>
      <p:ext uri="{BB962C8B-B14F-4D97-AF65-F5344CB8AC3E}">
        <p14:creationId xmlns:p14="http://schemas.microsoft.com/office/powerpoint/2010/main" val="3821643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8CCE4-9402-4F18-BC72-D41328E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495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Who….</a:t>
            </a:r>
          </a:p>
          <a:p>
            <a:pPr lvl="1"/>
            <a:r>
              <a:rPr lang="en-US" dirty="0"/>
              <a:t>NYS Parks </a:t>
            </a:r>
          </a:p>
          <a:p>
            <a:pPr lvl="2"/>
            <a:r>
              <a:rPr lang="en-US" dirty="0"/>
              <a:t>Minnewaska State Park Preserve</a:t>
            </a:r>
          </a:p>
          <a:p>
            <a:pPr lvl="3"/>
            <a:r>
              <a:rPr lang="en-US" dirty="0"/>
              <a:t>The fee for parking at Minnewaska is $10 per car.   </a:t>
            </a:r>
          </a:p>
          <a:p>
            <a:pPr lvl="2"/>
            <a:r>
              <a:rPr lang="en-US" dirty="0" err="1"/>
              <a:t>WalkOver</a:t>
            </a:r>
            <a:r>
              <a:rPr lang="en-US" dirty="0"/>
              <a:t> the Hudson</a:t>
            </a:r>
          </a:p>
          <a:p>
            <a:pPr lvl="3"/>
            <a:r>
              <a:rPr lang="en-US" dirty="0"/>
              <a:t>Please follow posted signage for information about metering and parking availability. </a:t>
            </a:r>
          </a:p>
          <a:p>
            <a:pPr lvl="2"/>
            <a:r>
              <a:rPr lang="en-US" dirty="0"/>
              <a:t>Hudson Valley Rail Trail</a:t>
            </a:r>
          </a:p>
          <a:p>
            <a:pPr lvl="1"/>
            <a:r>
              <a:rPr lang="en-US" dirty="0"/>
              <a:t>Municipalities </a:t>
            </a:r>
          </a:p>
          <a:p>
            <a:pPr lvl="1"/>
            <a:r>
              <a:rPr lang="en-US" dirty="0"/>
              <a:t>Colleges &amp; Universities </a:t>
            </a:r>
          </a:p>
          <a:p>
            <a:pPr lvl="1"/>
            <a:r>
              <a:rPr lang="en-US" dirty="0"/>
              <a:t>Private Entities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8B408FA-95C5-4F61-84CD-3E946FB4C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r">
              <a:defRPr/>
            </a:pPr>
            <a:r>
              <a:rPr lang="en-US" sz="3600" kern="0" dirty="0">
                <a:solidFill>
                  <a:schemeClr val="tx1"/>
                </a:solidFill>
              </a:rPr>
              <a:t>Workshop</a:t>
            </a:r>
          </a:p>
        </p:txBody>
      </p:sp>
    </p:spTree>
    <p:extLst>
      <p:ext uri="{BB962C8B-B14F-4D97-AF65-F5344CB8AC3E}">
        <p14:creationId xmlns:p14="http://schemas.microsoft.com/office/powerpoint/2010/main" val="4218587712"/>
      </p:ext>
    </p:extLst>
  </p:cSld>
  <p:clrMapOvr>
    <a:masterClrMapping/>
  </p:clrMapOvr>
</p:sld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99267C4D59DB48B52BD65FCCDA1FAB" ma:contentTypeVersion="0" ma:contentTypeDescription="Create a new document." ma:contentTypeScope="" ma:versionID="be2cd1b3bef346ed88b585df688ecad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E73B3B-006A-45D0-A046-2577E8F1B1E3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8F5BDE6-094D-41C9-9CAD-78AE9406F0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397FA8-E5AC-4535-93F1-E5D157C57D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Access Technology Integration UA rev 1</Template>
  <TotalTime>4006</TotalTime>
  <Words>342</Words>
  <Application>Microsoft Office PowerPoint</Application>
  <PresentationFormat>On-screen Show (4:3)</PresentationFormat>
  <Paragraphs>106</Paragraphs>
  <Slides>16</Slides>
  <Notes>7</Notes>
  <HiddenSlides>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Helvetica Neue Light</vt:lpstr>
      <vt:lpstr>Noto Sans Symbols</vt:lpstr>
      <vt:lpstr>Mountain Top</vt:lpstr>
      <vt:lpstr>PowerPoint Presentation</vt:lpstr>
      <vt:lpstr>Access Technology Integration, Inc.</vt:lpstr>
      <vt:lpstr>Access Technology Integration, Inc.</vt:lpstr>
      <vt:lpstr>Systems Integrator</vt:lpstr>
      <vt:lpstr>Flowbird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Further Questions…?</vt:lpstr>
      <vt:lpstr>Citation Payments</vt:lpstr>
      <vt:lpstr>E-Permits</vt:lpstr>
      <vt:lpstr>Key Customers</vt:lpstr>
      <vt:lpstr>Other key ATI Customers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Home</dc:creator>
  <cp:lastModifiedBy>Todd Schroeder</cp:lastModifiedBy>
  <cp:revision>157</cp:revision>
  <cp:lastPrinted>2011-10-31T18:06:17Z</cp:lastPrinted>
  <dcterms:created xsi:type="dcterms:W3CDTF">2011-10-25T01:01:51Z</dcterms:created>
  <dcterms:modified xsi:type="dcterms:W3CDTF">2023-08-16T16:52:25Z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0x0101005899267C4D59DB48B52BD65FCCDA1FAB</vt:lpwstr>
  </property>
</Properties>
</file>